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76" r:id="rId1"/>
  </p:sldMasterIdLst>
  <p:notesMasterIdLst>
    <p:notesMasterId r:id="rId18"/>
  </p:notesMasterIdLst>
  <p:handoutMasterIdLst>
    <p:handoutMasterId r:id="rId19"/>
  </p:handoutMasterIdLst>
  <p:sldIdLst>
    <p:sldId id="256" r:id="rId2"/>
    <p:sldId id="374" r:id="rId3"/>
    <p:sldId id="375" r:id="rId4"/>
    <p:sldId id="393" r:id="rId5"/>
    <p:sldId id="401" r:id="rId6"/>
    <p:sldId id="391" r:id="rId7"/>
    <p:sldId id="392" r:id="rId8"/>
    <p:sldId id="384" r:id="rId9"/>
    <p:sldId id="398" r:id="rId10"/>
    <p:sldId id="394" r:id="rId11"/>
    <p:sldId id="395" r:id="rId12"/>
    <p:sldId id="396" r:id="rId13"/>
    <p:sldId id="397" r:id="rId14"/>
    <p:sldId id="399" r:id="rId15"/>
    <p:sldId id="400" r:id="rId16"/>
    <p:sldId id="266" r:id="rId1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dy van Dam" initials="avd" lastIdx="3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191" autoAdjust="0"/>
    <p:restoredTop sz="94434" autoAdjust="0"/>
  </p:normalViewPr>
  <p:slideViewPr>
    <p:cSldViewPr snapToGrid="0">
      <p:cViewPr varScale="1">
        <p:scale>
          <a:sx n="67" d="100"/>
          <a:sy n="67" d="100"/>
        </p:scale>
        <p:origin x="89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AE576F-7609-44C6-B09A-51AB25D9D54F}" type="datetimeFigureOut">
              <a:rPr lang="en-US" smtClean="0"/>
              <a:t>2/12/2016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3B5B7F-0502-402B-994A-1401691901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33786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14DDB9-D0E1-4D6C-881F-F350A5C90C9B}" type="datetimeFigureOut">
              <a:rPr lang="en-US" smtClean="0"/>
              <a:t>2/12/2016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2E94F6-4247-404F-8692-559D5438C4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3632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>
            <a:normAutofit/>
          </a:bodyPr>
          <a:lstStyle>
            <a:lvl1pPr algn="ctr"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rgbClr val="C00000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9694C-9C83-4B84-904B-3319994E6F58}" type="datetime1">
              <a:rPr lang="en-US" smtClean="0"/>
              <a:t>2/12/2016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58531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8300A-0A1D-408C-9081-C4685DAEA39F}" type="datetime1">
              <a:rPr lang="en-US" smtClean="0"/>
              <a:t>2/12/2016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66990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1715DC-4161-48DA-A8B9-5EC61D447742}" type="datetime1">
              <a:rPr lang="en-US" smtClean="0"/>
              <a:t>2/12/2016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53917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71450" indent="-171450">
              <a:defRPr kumimoji="0"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274320" lvl="0" indent="-274320" algn="l" defTabSz="6858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</a:pPr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663FC7-833E-418C-A5A6-FF94D3B61103}" type="datetime1">
              <a:rPr lang="en-US" smtClean="0"/>
              <a:t>2/12/2016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08674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E7A1AA-2A39-42C6-8288-57DC2FB4B921}" type="datetime1">
              <a:rPr lang="en-US" smtClean="0"/>
              <a:t>2/12/2016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67550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65D30C-FF75-4975-9782-BAA982674EC6}" type="datetime1">
              <a:rPr lang="en-US" smtClean="0"/>
              <a:t>2/12/2016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965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567F8E-EF61-48FD-91BC-BB02AFAD65AB}" type="datetime1">
              <a:rPr lang="en-US" smtClean="0"/>
              <a:t>2/12/2016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15713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F0E60-4539-428A-8326-EDA8A6DE08EA}" type="datetime1">
              <a:rPr lang="en-US" smtClean="0"/>
              <a:t>2/12/2016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5080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75603-BB15-4C2B-8509-ADC37EEBE99C}" type="datetime1">
              <a:rPr lang="en-US" smtClean="0"/>
              <a:t>2/12/2016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57876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0EDB4-8C26-46A8-A828-D8F8B45BA561}" type="datetime1">
              <a:rPr lang="en-US" smtClean="0"/>
              <a:t>2/12/2016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2055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FDC34-0C4A-4C80-83A7-F2AAC9FCB6FC}" type="datetime1">
              <a:rPr lang="en-US" smtClean="0"/>
              <a:t>2/12/2016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33499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920000"/>
                </a:solidFill>
                <a:effectLst/>
                <a:uLnTx/>
                <a:uFillTx/>
                <a:latin typeface="Droid Sans"/>
                <a:ea typeface="+mj-ea"/>
                <a:cs typeface="Segoe UI" pitchFamily="34" charset="0"/>
              </a:rPr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74320" lvl="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</a:pPr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B517B7-A7C6-4B3E-AD0D-DCC3CA548A45}" type="datetime1">
              <a:rPr lang="en-US" smtClean="0"/>
              <a:t>2/12/2016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38043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7" r:id="rId1"/>
    <p:sldLayoutId id="2147483878" r:id="rId2"/>
    <p:sldLayoutId id="2147483879" r:id="rId3"/>
    <p:sldLayoutId id="2147483880" r:id="rId4"/>
    <p:sldLayoutId id="2147483881" r:id="rId5"/>
    <p:sldLayoutId id="2147483882" r:id="rId6"/>
    <p:sldLayoutId id="2147483883" r:id="rId7"/>
    <p:sldLayoutId id="2147483884" r:id="rId8"/>
    <p:sldLayoutId id="2147483885" r:id="rId9"/>
    <p:sldLayoutId id="2147483886" r:id="rId10"/>
    <p:sldLayoutId id="2147483887" r:id="rId11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kumimoji="0" lang="en-US" sz="3200" b="1" kern="1200" spc="0" baseline="0" dirty="0">
          <a:solidFill>
            <a:srgbClr val="920000"/>
          </a:solidFill>
          <a:latin typeface="+mn-lt"/>
          <a:ea typeface="+mj-ea"/>
          <a:cs typeface="Segoe UI" pitchFamily="34" charset="0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0" lang="en-US" sz="2000" kern="1200" dirty="0" smtClean="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Clr>
          <a:srgbClr val="C00000"/>
        </a:buClr>
        <a:buFont typeface="Courier New" panose="02070309020205020404" pitchFamily="49" charset="0"/>
        <a:buChar char="o"/>
        <a:defRPr kumimoji="0" lang="en-US" sz="2000" kern="120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" panose="05000000000000000000" pitchFamily="2" charset="2"/>
        <a:buChar char="Ø"/>
        <a:defRPr kumimoji="0" lang="en-US" sz="2000" kern="120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Clr>
          <a:srgbClr val="00B050"/>
        </a:buClr>
        <a:buFont typeface="Wingdings" panose="05000000000000000000" pitchFamily="2" charset="2"/>
        <a:buChar char="§"/>
        <a:defRPr kumimoji="0" lang="en-US" sz="2000" kern="120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Clr>
          <a:srgbClr val="7030A0"/>
        </a:buClr>
        <a:buFont typeface="Arial" panose="020B0604020202020204" pitchFamily="34" charset="0"/>
        <a:buChar char="•"/>
        <a:defRPr kumimoji="0" lang="en-US" sz="2000" kern="1200" dirty="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8467" y="1624639"/>
            <a:ext cx="8207062" cy="2387600"/>
          </a:xfrm>
        </p:spPr>
        <p:txBody>
          <a:bodyPr/>
          <a:lstStyle/>
          <a:p>
            <a:r>
              <a:rPr lang="en-GB" dirty="0" smtClean="0"/>
              <a:t>CS552: Computer Graphics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4180445"/>
            <a:ext cx="6858000" cy="1655762"/>
          </a:xfrm>
        </p:spPr>
        <p:txBody>
          <a:bodyPr>
            <a:normAutofit/>
          </a:bodyPr>
          <a:lstStyle/>
          <a:p>
            <a:r>
              <a:rPr lang="en-GB" sz="3200" dirty="0" smtClean="0"/>
              <a:t>Lecture 14: </a:t>
            </a:r>
            <a:r>
              <a:rPr lang="en-US" sz="3200" dirty="0" smtClean="0"/>
              <a:t>Raster Graphics and Scan Conversion</a:t>
            </a:r>
            <a:endParaRPr lang="en-GB" sz="32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3642" y="838247"/>
            <a:ext cx="1636713" cy="1775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414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Scan converting a circle</a:t>
            </a:r>
            <a:endParaRPr lang="en-US" dirty="0"/>
          </a:p>
        </p:txBody>
      </p:sp>
      <p:pic>
        <p:nvPicPr>
          <p:cNvPr id="1026" name="Picture 2" descr="\includegraphics[width=0.5\textwidth]{nb-3-12}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816" y="3556559"/>
            <a:ext cx="2867025" cy="2867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>
                <a:spLocks noChangeArrowheads="1"/>
              </p:cNvSpPr>
              <p:nvPr/>
            </p:nvSpPr>
            <p:spPr bwMode="auto">
              <a:xfrm>
                <a:off x="500061" y="1506023"/>
                <a:ext cx="6777561" cy="3693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non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defTabSz="685800" eaLnBrk="1" fontAlgn="base" hangingPunct="1">
                  <a:lnSpc>
                    <a:spcPct val="90000"/>
                  </a:lnSpc>
                  <a:spcBef>
                    <a:spcPts val="75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lang="en-US" altLang="en-US" sz="2000" dirty="0">
                    <a:latin typeface="+mn-lt"/>
                  </a:rPr>
                  <a:t>A circle (through 0) with radius  </a:t>
                </a:r>
                <a14:m>
                  <m:oMath xmlns:m="http://schemas.openxmlformats.org/officeDocument/2006/math">
                    <m:r>
                      <a:rPr lang="en-US" altLang="en-US" sz="2000" i="1" dirty="0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altLang="en-US" sz="2000" dirty="0">
                    <a:latin typeface="+mn-lt"/>
                  </a:rPr>
                  <a:t> is given by the </a:t>
                </a:r>
                <a:r>
                  <a:rPr lang="en-US" altLang="en-US" sz="2000" dirty="0" smtClean="0">
                    <a:latin typeface="+mn-lt"/>
                  </a:rPr>
                  <a:t>equation </a:t>
                </a:r>
                <a:endParaRPr lang="en-US" altLang="en-US" sz="2000" dirty="0">
                  <a:latin typeface="+mn-lt"/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00061" y="1506023"/>
                <a:ext cx="6777561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899" t="-14754" b="-29508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3276600" y="2049465"/>
                <a:ext cx="185044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6600" y="2049465"/>
                <a:ext cx="1850443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1650" r="-330" b="-278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500061" y="2860162"/>
            <a:ext cx="3826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What could be the naïve approach?</a:t>
            </a:r>
            <a:endParaRPr lang="en-US" dirty="0"/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4201821" y="3924468"/>
            <a:ext cx="4313529" cy="1682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defTabSz="685800" eaLnBrk="1" fontAlgn="base" hangingPunct="1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US" altLang="en-US" sz="2000" dirty="0" smtClean="0">
                <a:latin typeface="+mn-lt"/>
              </a:rPr>
              <a:t>Ineffective</a:t>
            </a:r>
          </a:p>
          <a:p>
            <a:pPr marL="342900" marR="0" lvl="0" indent="-342900" defTabSz="685800" eaLnBrk="1" fontAlgn="base" hangingPunct="1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sz="2000" dirty="0" smtClean="0">
                <a:latin typeface="+mn-lt"/>
              </a:rPr>
              <a:t>since </a:t>
            </a:r>
            <a:r>
              <a:rPr lang="en-US" altLang="en-US" sz="2000" dirty="0">
                <a:latin typeface="+mn-lt"/>
              </a:rPr>
              <a:t>it involves: squaring, taking roots and  </a:t>
            </a:r>
            <a:r>
              <a:rPr lang="en-US" altLang="en-US" sz="2000" dirty="0" smtClean="0">
                <a:latin typeface="+mn-lt"/>
              </a:rPr>
              <a:t>ROUND</a:t>
            </a:r>
          </a:p>
          <a:p>
            <a:pPr marL="342900" marR="0" lvl="0" indent="-342900" defTabSz="685800" eaLnBrk="1" fontAlgn="base" hangingPunct="1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sz="2000" dirty="0" smtClean="0">
                <a:latin typeface="+mn-lt"/>
              </a:rPr>
              <a:t>it </a:t>
            </a:r>
            <a:r>
              <a:rPr lang="en-US" altLang="en-US" sz="2000" dirty="0">
                <a:latin typeface="+mn-lt"/>
              </a:rPr>
              <a:t>gives an asymmetric distribution. </a:t>
            </a:r>
          </a:p>
        </p:txBody>
      </p:sp>
    </p:spTree>
    <p:extLst>
      <p:ext uri="{BB962C8B-B14F-4D97-AF65-F5344CB8AC3E}">
        <p14:creationId xmlns:p14="http://schemas.microsoft.com/office/powerpoint/2010/main" val="2961864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Eight fold symmetry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654" y="1839273"/>
            <a:ext cx="5375756" cy="4351338"/>
          </a:xfrm>
          <a:ln>
            <a:solidFill>
              <a:schemeClr val="tx1"/>
            </a:solidFill>
          </a:ln>
        </p:spPr>
      </p:pic>
      <p:sp>
        <p:nvSpPr>
          <p:cNvPr id="5" name="Rectangle 4"/>
          <p:cNvSpPr/>
          <p:nvPr/>
        </p:nvSpPr>
        <p:spPr>
          <a:xfrm>
            <a:off x="6426173" y="3107857"/>
            <a:ext cx="2499463" cy="958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800">
              <a:lnSpc>
                <a:spcPct val="150000"/>
              </a:lnSpc>
              <a:spcBef>
                <a:spcPts val="750"/>
              </a:spcBef>
              <a:buFont typeface="Arial" panose="020B0604020202020204" pitchFamily="34" charset="0"/>
            </a:pPr>
            <a:r>
              <a:rPr lang="en-GB" sz="2000" dirty="0"/>
              <a:t>O</a:t>
            </a:r>
            <a:r>
              <a:rPr lang="en-GB" sz="2000" dirty="0" smtClean="0"/>
              <a:t>nly </a:t>
            </a:r>
            <a:r>
              <a:rPr lang="en-GB" sz="2000" dirty="0"/>
              <a:t>have to draw 1/8 of the circle 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660853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Midpoint Circle </a:t>
            </a:r>
            <a:r>
              <a:rPr lang="en-US" dirty="0" smtClean="0"/>
              <a:t>Algorithm</a:t>
            </a:r>
            <a:endParaRPr lang="en-US" dirty="0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3708" y="1690689"/>
            <a:ext cx="6536709" cy="4586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98135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Circle Drawing Algorithm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9795" y="1388896"/>
            <a:ext cx="4164409" cy="5263194"/>
          </a:xfrm>
        </p:spPr>
      </p:pic>
    </p:spTree>
    <p:extLst>
      <p:ext uri="{BB962C8B-B14F-4D97-AF65-F5344CB8AC3E}">
        <p14:creationId xmlns:p14="http://schemas.microsoft.com/office/powerpoint/2010/main" val="2995819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Second order differences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 Improve the performance of the midpoint algorithm</a:t>
            </a:r>
          </a:p>
          <a:p>
            <a:endParaRPr lang="en-US" dirty="0"/>
          </a:p>
          <a:p>
            <a:r>
              <a:rPr lang="en-US" dirty="0" smtClean="0"/>
              <a:t> Incremental computational technique</a:t>
            </a:r>
          </a:p>
          <a:p>
            <a:endParaRPr lang="en-US" dirty="0"/>
          </a:p>
          <a:p>
            <a:r>
              <a:rPr lang="en-US" dirty="0" smtClean="0"/>
              <a:t> Second order differences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046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Improved algorithm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9193" y="1279713"/>
            <a:ext cx="5465613" cy="5329837"/>
          </a:xfr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45156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400" b="1" dirty="0">
                <a:solidFill>
                  <a:schemeClr val="tx1"/>
                </a:solidFill>
              </a:rPr>
              <a:t>Next Lecture: </a:t>
            </a:r>
            <a:r>
              <a:rPr lang="en-US" sz="2400" b="1" dirty="0" smtClean="0">
                <a:solidFill>
                  <a:srgbClr val="0000FF"/>
                </a:solidFill>
              </a:rPr>
              <a:t>Scan converting Ellipse</a:t>
            </a:r>
            <a:endParaRPr lang="en-US" sz="2400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9522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78948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 smtClean="0"/>
              <a:t> Rasterization</a:t>
            </a:r>
          </a:p>
          <a:p>
            <a:pPr>
              <a:lnSpc>
                <a:spcPct val="150000"/>
              </a:lnSpc>
            </a:pPr>
            <a:r>
              <a:rPr lang="en-US" dirty="0"/>
              <a:t> </a:t>
            </a:r>
            <a:r>
              <a:rPr lang="en-US" dirty="0" smtClean="0"/>
              <a:t>Scan converting lines</a:t>
            </a:r>
          </a:p>
          <a:p>
            <a:pPr>
              <a:lnSpc>
                <a:spcPct val="150000"/>
              </a:lnSpc>
            </a:pPr>
            <a:r>
              <a:rPr lang="en-US" dirty="0"/>
              <a:t> </a:t>
            </a:r>
            <a:r>
              <a:rPr lang="en-US" dirty="0" err="1" smtClean="0"/>
              <a:t>Bresenham’s</a:t>
            </a:r>
            <a:r>
              <a:rPr lang="en-US" dirty="0" smtClean="0"/>
              <a:t> Mid point line drawing algorithm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3400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After completing this lecture students will be able to</a:t>
            </a:r>
          </a:p>
          <a:p>
            <a:endParaRPr lang="en-US" dirty="0"/>
          </a:p>
          <a:p>
            <a:r>
              <a:rPr lang="en-US" dirty="0" smtClean="0"/>
              <a:t> Derive mathematical expression for drawing a circle</a:t>
            </a:r>
          </a:p>
          <a:p>
            <a:endParaRPr lang="en-US" dirty="0" smtClean="0"/>
          </a:p>
          <a:p>
            <a:r>
              <a:rPr lang="en-US" dirty="0"/>
              <a:t> </a:t>
            </a:r>
            <a:r>
              <a:rPr lang="en-US" dirty="0" smtClean="0"/>
              <a:t>Write programs to implement circle drawing algorithm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3527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Mid point line drawing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89"/>
          <a:stretch/>
        </p:blipFill>
        <p:spPr>
          <a:xfrm>
            <a:off x="1425827" y="1298571"/>
            <a:ext cx="5689348" cy="54578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75378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Additional Issues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 Endpoint order</a:t>
                </a:r>
              </a:p>
              <a:p>
                <a:endParaRPr lang="en-US" dirty="0" smtClean="0"/>
              </a:p>
              <a:p>
                <a:pPr lvl="1"/>
                <a:r>
                  <a:rPr lang="en-US" dirty="0" smtClean="0"/>
                  <a:t> A line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 smtClean="0"/>
                  <a:t>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 smtClean="0"/>
                  <a:t> contains the same set of points as the line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 smtClean="0"/>
                  <a:t>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 smtClean="0"/>
                  <a:t>.</a:t>
                </a:r>
              </a:p>
              <a:p>
                <a:pPr lvl="1"/>
                <a:endParaRPr lang="en-US" dirty="0" smtClean="0"/>
              </a:p>
              <a:p>
                <a:pPr lvl="1"/>
                <a:r>
                  <a:rPr lang="en-US" dirty="0"/>
                  <a:t> </a:t>
                </a:r>
                <a:r>
                  <a:rPr lang="en-US" dirty="0" smtClean="0"/>
                  <a:t>Appearance of the line is independent of the order of the end point specification</a:t>
                </a:r>
              </a:p>
              <a:p>
                <a:pPr lvl="1"/>
                <a:endParaRPr lang="en-US" dirty="0"/>
              </a:p>
              <a:p>
                <a:pPr lvl="1"/>
                <a:r>
                  <a:rPr lang="en-US" dirty="0" smtClean="0"/>
                  <a:t> Choice of points when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 smtClean="0"/>
              </a:p>
              <a:p>
                <a:pPr lvl="1"/>
                <a:endParaRPr lang="en-US" dirty="0"/>
              </a:p>
              <a:p>
                <a:pPr lvl="1"/>
                <a:r>
                  <a:rPr lang="en-US" dirty="0" smtClean="0"/>
                  <a:t> West or South West</a:t>
                </a: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696" t="-1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00442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Additional Issues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 Starting at the edge of a clip rectangle</a:t>
            </a:r>
          </a:p>
          <a:p>
            <a:endParaRPr lang="en-US" dirty="0" smtClean="0"/>
          </a:p>
          <a:p>
            <a:pPr marL="342900" lvl="1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77" r="7119" b="3001"/>
          <a:stretch/>
        </p:blipFill>
        <p:spPr>
          <a:xfrm>
            <a:off x="2114550" y="2686049"/>
            <a:ext cx="5343526" cy="338613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300039" y="3969840"/>
                <a:ext cx="3249264" cy="400110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2000" b="1" dirty="0" smtClean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𝒎𝒊𝒏</m:t>
                        </m:r>
                      </m:sub>
                    </m:sSub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𝑹𝒐𝒖𝒏𝒅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𝒎</m:t>
                    </m:r>
                    <m:sSub>
                      <m:sSub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𝒎</m:t>
                        </m:r>
                      </m:sub>
                    </m:sSub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𝑩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039" y="3969840"/>
                <a:ext cx="3249264" cy="400110"/>
              </a:xfrm>
              <a:prstGeom prst="rect">
                <a:avLst/>
              </a:prstGeom>
              <a:blipFill rotWithShape="0">
                <a:blip r:embed="rId3"/>
                <a:stretch>
                  <a:fillRect t="-4412" r="-561" b="-2500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103806" y="4435038"/>
                <a:ext cx="2391365" cy="400110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2000" dirty="0" smtClean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𝑚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3806" y="4435038"/>
                <a:ext cx="2391365" cy="400110"/>
              </a:xfrm>
              <a:prstGeom prst="rect">
                <a:avLst/>
              </a:prstGeom>
              <a:blipFill rotWithShape="0">
                <a:blip r:embed="rId4"/>
                <a:stretch>
                  <a:fillRect t="-5970" r="-1015" b="-2686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3166556" y="2630210"/>
                <a:ext cx="1148269" cy="400110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2000" b="1" dirty="0" smtClean="0"/>
                  <a:t>x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𝒎𝒊𝒏</m:t>
                        </m:r>
                      </m:sub>
                    </m:sSub>
                  </m:oMath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6556" y="2630210"/>
                <a:ext cx="1148269" cy="400110"/>
              </a:xfrm>
              <a:prstGeom prst="rect">
                <a:avLst/>
              </a:prstGeom>
              <a:blipFill rotWithShape="0">
                <a:blip r:embed="rId5"/>
                <a:stretch>
                  <a:fillRect l="-3141" t="-4412" b="-2500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7020514" y="5817331"/>
                <a:ext cx="1148269" cy="400110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2000" b="1" dirty="0" smtClean="0"/>
                  <a:t>y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𝒎𝒊𝒏</m:t>
                        </m:r>
                      </m:sub>
                    </m:sSub>
                  </m:oMath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0514" y="5817331"/>
                <a:ext cx="1148269" cy="400110"/>
              </a:xfrm>
              <a:prstGeom prst="rect">
                <a:avLst/>
              </a:prstGeom>
              <a:blipFill rotWithShape="0">
                <a:blip r:embed="rId6"/>
                <a:stretch>
                  <a:fillRect l="-4211" t="-4412" b="-2500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/>
          <p:cNvSpPr/>
          <p:nvPr/>
        </p:nvSpPr>
        <p:spPr>
          <a:xfrm>
            <a:off x="3588021" y="4148291"/>
            <a:ext cx="579785" cy="82376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714708" y="2224384"/>
            <a:ext cx="26116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0000FF"/>
                </a:solidFill>
              </a:rPr>
              <a:t>Different slope ?</a:t>
            </a:r>
            <a:endParaRPr lang="en-US" sz="2400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3001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706" y="3344414"/>
            <a:ext cx="7900988" cy="24315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Additional Issues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 Starting at the edge of a clip rectangle</a:t>
            </a:r>
          </a:p>
          <a:p>
            <a:endParaRPr lang="en-US" dirty="0" smtClean="0"/>
          </a:p>
          <a:p>
            <a:pPr marL="342900" lvl="1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0" y="4226590"/>
                <a:ext cx="1722285" cy="610936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𝐲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𝒎𝒊𝒏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226590"/>
                <a:ext cx="1722285" cy="61093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5069636"/>
                <a:ext cx="1622272" cy="700769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>
                          <a:latin typeface="Cambria Math" panose="02040503050406030204" pitchFamily="18" charset="0"/>
                        </a:rPr>
                        <m:t>𝐲</m:t>
                      </m:r>
                      <m:r>
                        <a:rPr lang="en-US" sz="2000" b="1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𝒎𝒊𝒏</m:t>
                          </m:r>
                        </m:sub>
                      </m:sSub>
                      <m:r>
                        <a:rPr lang="en-US" sz="2000" b="1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069636"/>
                <a:ext cx="1622272" cy="700769"/>
              </a:xfrm>
              <a:prstGeom prst="rect">
                <a:avLst/>
              </a:prstGeom>
              <a:blipFill rotWithShape="0">
                <a:blip r:embed="rId4"/>
                <a:stretch>
                  <a:fillRect b="-4274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937706" y="3243985"/>
                <a:ext cx="1148269" cy="400110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2000" b="1" dirty="0" smtClean="0"/>
                  <a:t>x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𝒎𝒊𝒏</m:t>
                        </m:r>
                      </m:sub>
                    </m:sSub>
                  </m:oMath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7706" y="3243985"/>
                <a:ext cx="1148269" cy="400110"/>
              </a:xfrm>
              <a:prstGeom prst="rect">
                <a:avLst/>
              </a:prstGeom>
              <a:blipFill rotWithShape="0">
                <a:blip r:embed="rId5"/>
                <a:stretch>
                  <a:fillRect l="-3684" t="-4412" b="-2500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7842237" y="4437416"/>
                <a:ext cx="1148269" cy="400110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2000" b="1" dirty="0" smtClean="0"/>
                  <a:t>y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𝒎𝒊𝒏</m:t>
                        </m:r>
                      </m:sub>
                    </m:sSub>
                  </m:oMath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2237" y="4437416"/>
                <a:ext cx="1148269" cy="400110"/>
              </a:xfrm>
              <a:prstGeom prst="rect">
                <a:avLst/>
              </a:prstGeom>
              <a:blipFill rotWithShape="0">
                <a:blip r:embed="rId6"/>
                <a:stretch>
                  <a:fillRect l="-3665" t="-5882" b="-2500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/>
          <p:cNvSpPr/>
          <p:nvPr/>
        </p:nvSpPr>
        <p:spPr>
          <a:xfrm>
            <a:off x="3371850" y="4226590"/>
            <a:ext cx="1785938" cy="95977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714708" y="2224384"/>
            <a:ext cx="26116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0000FF"/>
                </a:solidFill>
              </a:rPr>
              <a:t>Different slope ?</a:t>
            </a:r>
            <a:endParaRPr lang="en-US" sz="2400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0928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Additional Issues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88950"/>
          </a:xfrm>
        </p:spPr>
        <p:txBody>
          <a:bodyPr/>
          <a:lstStyle/>
          <a:p>
            <a:r>
              <a:rPr lang="en-US" dirty="0" smtClean="0"/>
              <a:t> Varying the intensity as a function of slope</a:t>
            </a:r>
          </a:p>
          <a:p>
            <a:endParaRPr lang="en-US" dirty="0"/>
          </a:p>
          <a:p>
            <a:pPr marL="342900" lvl="1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281" y="2655730"/>
            <a:ext cx="4291093" cy="367363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771857" y="3824584"/>
            <a:ext cx="27434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000FF"/>
                </a:solidFill>
              </a:rPr>
              <a:t>Antialiasing</a:t>
            </a:r>
          </a:p>
          <a:p>
            <a:endParaRPr lang="en-US" sz="2400" b="1" dirty="0">
              <a:solidFill>
                <a:srgbClr val="0000FF"/>
              </a:solidFill>
            </a:endParaRPr>
          </a:p>
          <a:p>
            <a:r>
              <a:rPr lang="en-US" sz="2400" b="1" dirty="0" smtClean="0">
                <a:solidFill>
                  <a:srgbClr val="0000FF"/>
                </a:solidFill>
              </a:rPr>
              <a:t>Line style</a:t>
            </a:r>
            <a:endParaRPr lang="en-US" sz="2400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9194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Generalization for different octants</a:t>
            </a:r>
            <a:endParaRPr lang="en-US" dirty="0"/>
          </a:p>
        </p:txBody>
      </p:sp>
      <p:pic>
        <p:nvPicPr>
          <p:cNvPr id="2052" name="Picture 4" descr="http://www.cs.helsinki.fi/group/goa/mallinnus/lines/octants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3808" y="1488103"/>
            <a:ext cx="4581525" cy="4638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4253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10065</TotalTime>
  <Words>204</Words>
  <Application>Microsoft Office PowerPoint</Application>
  <PresentationFormat>On-screen Show (4:3)</PresentationFormat>
  <Paragraphs>63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5" baseType="lpstr">
      <vt:lpstr>Arial</vt:lpstr>
      <vt:lpstr>Calibri</vt:lpstr>
      <vt:lpstr>Cambria Math</vt:lpstr>
      <vt:lpstr>Courier New</vt:lpstr>
      <vt:lpstr>Droid Sans</vt:lpstr>
      <vt:lpstr>Segoe UI</vt:lpstr>
      <vt:lpstr>Wingdings</vt:lpstr>
      <vt:lpstr>Wingdings 3</vt:lpstr>
      <vt:lpstr>Office Theme</vt:lpstr>
      <vt:lpstr>CS552: Computer Graphics</vt:lpstr>
      <vt:lpstr>Recap</vt:lpstr>
      <vt:lpstr>Objective</vt:lpstr>
      <vt:lpstr>Mid point line drawing</vt:lpstr>
      <vt:lpstr>Additional Issues</vt:lpstr>
      <vt:lpstr>Additional Issues</vt:lpstr>
      <vt:lpstr>Additional Issues</vt:lpstr>
      <vt:lpstr>Additional Issues</vt:lpstr>
      <vt:lpstr>Generalization for different octants</vt:lpstr>
      <vt:lpstr>Scan converting a circle</vt:lpstr>
      <vt:lpstr>Eight fold symmetry</vt:lpstr>
      <vt:lpstr>Midpoint Circle Algorithm</vt:lpstr>
      <vt:lpstr>Circle Drawing Algorithm</vt:lpstr>
      <vt:lpstr>Second order differences</vt:lpstr>
      <vt:lpstr>Improved algorithm</vt:lpstr>
      <vt:lpstr>Thank you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CS654: Digital Image Analysis</dc:title>
  <dc:creator>iit1</dc:creator>
  <cp:lastModifiedBy>CHIRANJOY CHATTOPADHYAY</cp:lastModifiedBy>
  <cp:revision>302</cp:revision>
  <dcterms:created xsi:type="dcterms:W3CDTF">2015-07-15T04:13:21Z</dcterms:created>
  <dcterms:modified xsi:type="dcterms:W3CDTF">2016-02-12T09:02:40Z</dcterms:modified>
</cp:coreProperties>
</file>